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66" r:id="rId2"/>
    <p:sldId id="267" r:id="rId3"/>
    <p:sldId id="268" r:id="rId4"/>
    <p:sldId id="269" r:id="rId5"/>
    <p:sldId id="270" r:id="rId6"/>
    <p:sldId id="271" r:id="rId7"/>
    <p:sldId id="272" r:id="rId8"/>
    <p:sldId id="273" r:id="rId9"/>
    <p:sldId id="274" r:id="rId10"/>
    <p:sldId id="27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2" d="100"/>
          <a:sy n="42" d="100"/>
        </p:scale>
        <p:origin x="-112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2E0313-37BD-41CD-A6E0-81712C984A1C}" type="datetimeFigureOut">
              <a:rPr lang="en-US" smtClean="0"/>
              <a:pPr/>
              <a:t>2/25/2012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79263B-7EDE-429A-8A03-92CCEC09E4CD}"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6920780-BC8F-4210-BD10-FE41C3F3E5D9}" type="datetimeFigureOut">
              <a:rPr lang="en-US" smtClean="0"/>
              <a:pPr/>
              <a:t>2/25/2012</a:t>
            </a:fld>
            <a:endParaRPr lang="en-AU"/>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AU"/>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8ABEAF2-3AA2-4C45-8267-AE2C85C0B87D}"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920780-BC8F-4210-BD10-FE41C3F3E5D9}" type="datetimeFigureOut">
              <a:rPr lang="en-US" smtClean="0"/>
              <a:pPr/>
              <a:t>2/25/2012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38ABEAF2-3AA2-4C45-8267-AE2C85C0B87D}"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920780-BC8F-4210-BD10-FE41C3F3E5D9}" type="datetimeFigureOut">
              <a:rPr lang="en-US" smtClean="0"/>
              <a:pPr/>
              <a:t>2/25/2012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38ABEAF2-3AA2-4C45-8267-AE2C85C0B87D}"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920780-BC8F-4210-BD10-FE41C3F3E5D9}" type="datetimeFigureOut">
              <a:rPr lang="en-US" smtClean="0"/>
              <a:pPr/>
              <a:t>2/25/2012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38ABEAF2-3AA2-4C45-8267-AE2C85C0B87D}" type="slidenum">
              <a:rPr lang="en-AU" smtClean="0"/>
              <a:pPr/>
              <a:t>‹#›</a:t>
            </a:fld>
            <a:endParaRPr lang="en-AU"/>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6920780-BC8F-4210-BD10-FE41C3F3E5D9}" type="datetimeFigureOut">
              <a:rPr lang="en-US" smtClean="0"/>
              <a:pPr/>
              <a:t>2/25/2012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38ABEAF2-3AA2-4C45-8267-AE2C85C0B87D}" type="slidenum">
              <a:rPr lang="en-AU" smtClean="0"/>
              <a:pPr/>
              <a:t>‹#›</a:t>
            </a:fld>
            <a:endParaRPr lang="en-AU"/>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6920780-BC8F-4210-BD10-FE41C3F3E5D9}" type="datetimeFigureOut">
              <a:rPr lang="en-US" smtClean="0"/>
              <a:pPr/>
              <a:t>2/25/2012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38ABEAF2-3AA2-4C45-8267-AE2C85C0B87D}" type="slidenum">
              <a:rPr lang="en-AU" smtClean="0"/>
              <a:pPr/>
              <a:t>‹#›</a:t>
            </a:fld>
            <a:endParaRPr lang="en-AU"/>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6920780-BC8F-4210-BD10-FE41C3F3E5D9}" type="datetimeFigureOut">
              <a:rPr lang="en-US" smtClean="0"/>
              <a:pPr/>
              <a:t>2/25/2012</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38ABEAF2-3AA2-4C45-8267-AE2C85C0B87D}"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6920780-BC8F-4210-BD10-FE41C3F3E5D9}" type="datetimeFigureOut">
              <a:rPr lang="en-US" smtClean="0"/>
              <a:pPr/>
              <a:t>2/25/2012</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38ABEAF2-3AA2-4C45-8267-AE2C85C0B87D}" type="slidenum">
              <a:rPr lang="en-AU" smtClean="0"/>
              <a:pPr/>
              <a:t>‹#›</a:t>
            </a:fld>
            <a:endParaRPr lang="en-AU"/>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6920780-BC8F-4210-BD10-FE41C3F3E5D9}" type="datetimeFigureOut">
              <a:rPr lang="en-US" smtClean="0"/>
              <a:pPr/>
              <a:t>2/25/2012</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38ABEAF2-3AA2-4C45-8267-AE2C85C0B87D}"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6920780-BC8F-4210-BD10-FE41C3F3E5D9}" type="datetimeFigureOut">
              <a:rPr lang="en-US" smtClean="0"/>
              <a:pPr/>
              <a:t>2/25/2012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38ABEAF2-3AA2-4C45-8267-AE2C85C0B87D}"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6920780-BC8F-4210-BD10-FE41C3F3E5D9}" type="datetimeFigureOut">
              <a:rPr lang="en-US" smtClean="0"/>
              <a:pPr/>
              <a:t>2/25/2012</a:t>
            </a:fld>
            <a:endParaRPr lang="en-AU"/>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AU"/>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8ABEAF2-3AA2-4C45-8267-AE2C85C0B87D}" type="slidenum">
              <a:rPr lang="en-AU" smtClean="0"/>
              <a:pPr/>
              <a:t>‹#›</a:t>
            </a:fld>
            <a:endParaRPr lang="en-AU"/>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6920780-BC8F-4210-BD10-FE41C3F3E5D9}" type="datetimeFigureOut">
              <a:rPr lang="en-US" smtClean="0"/>
              <a:pPr/>
              <a:t>2/25/2012</a:t>
            </a:fld>
            <a:endParaRPr lang="en-AU"/>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AU"/>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8ABEAF2-3AA2-4C45-8267-AE2C85C0B87D}"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Txln-KHGN1w"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hyperlink" Target="http://www.youtube.com/watch?v=_WheLp0RdLQ" TargetMode="External"/><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8" name="Picture 4" descr="http://users.telenet.be/b0y/content/gen_techin/motor%20start%20capacitor.jpg"/>
          <p:cNvPicPr>
            <a:picLocks noChangeAspect="1" noChangeArrowheads="1"/>
          </p:cNvPicPr>
          <p:nvPr/>
        </p:nvPicPr>
        <p:blipFill>
          <a:blip r:embed="rId2"/>
          <a:srcRect/>
          <a:stretch>
            <a:fillRect/>
          </a:stretch>
        </p:blipFill>
        <p:spPr bwMode="auto">
          <a:xfrm>
            <a:off x="0" y="1571612"/>
            <a:ext cx="3429000" cy="3429000"/>
          </a:xfrm>
          <a:prstGeom prst="rect">
            <a:avLst/>
          </a:prstGeom>
          <a:noFill/>
        </p:spPr>
      </p:pic>
      <p:pic>
        <p:nvPicPr>
          <p:cNvPr id="31746" name="Picture 2" descr="http://www.industrysearch.com.au/products/images/np16578_3.gif"/>
          <p:cNvPicPr>
            <a:picLocks noChangeAspect="1" noChangeArrowheads="1"/>
          </p:cNvPicPr>
          <p:nvPr/>
        </p:nvPicPr>
        <p:blipFill>
          <a:blip r:embed="rId3"/>
          <a:srcRect/>
          <a:stretch>
            <a:fillRect/>
          </a:stretch>
        </p:blipFill>
        <p:spPr bwMode="auto">
          <a:xfrm>
            <a:off x="6991350" y="2357430"/>
            <a:ext cx="2152650" cy="2286000"/>
          </a:xfrm>
          <a:prstGeom prst="rect">
            <a:avLst/>
          </a:prstGeom>
          <a:noFill/>
        </p:spPr>
      </p:pic>
      <p:sp>
        <p:nvSpPr>
          <p:cNvPr id="6" name="Content Placeholder 5"/>
          <p:cNvSpPr>
            <a:spLocks noGrp="1"/>
          </p:cNvSpPr>
          <p:nvPr>
            <p:ph idx="1"/>
          </p:nvPr>
        </p:nvSpPr>
        <p:spPr/>
        <p:txBody>
          <a:bodyPr/>
          <a:lstStyle/>
          <a:p>
            <a:r>
              <a:rPr lang="en-AU" dirty="0" smtClean="0"/>
              <a:t>The energy stored in a capacitor is dependant on the capacitance and the square of the voltage developed across the plates.</a:t>
            </a:r>
          </a:p>
          <a:p>
            <a:pPr algn="ctr">
              <a:buNone/>
            </a:pPr>
            <a:r>
              <a:rPr lang="en-AU" sz="3200" b="1" dirty="0" smtClean="0">
                <a:solidFill>
                  <a:srgbClr val="FF0000"/>
                </a:solidFill>
              </a:rPr>
              <a:t>W = ½ CV</a:t>
            </a:r>
            <a:r>
              <a:rPr lang="en-AU" sz="3200" b="1" baseline="30000" dirty="0" smtClean="0">
                <a:solidFill>
                  <a:srgbClr val="FF0000"/>
                </a:solidFill>
              </a:rPr>
              <a:t>2</a:t>
            </a:r>
            <a:r>
              <a:rPr lang="en-AU" sz="3200" b="1" dirty="0" smtClean="0">
                <a:solidFill>
                  <a:srgbClr val="FF0000"/>
                </a:solidFill>
              </a:rPr>
              <a:t> </a:t>
            </a:r>
          </a:p>
          <a:p>
            <a:pPr>
              <a:buNone/>
            </a:pPr>
            <a:endParaRPr lang="en-AU" sz="3200" b="1" baseline="-25000" dirty="0" smtClean="0">
              <a:solidFill>
                <a:srgbClr val="FF0000"/>
              </a:solidFill>
            </a:endParaRPr>
          </a:p>
          <a:p>
            <a:pPr>
              <a:buNone/>
            </a:pPr>
            <a:r>
              <a:rPr lang="en-AU" sz="3200" dirty="0" smtClean="0"/>
              <a:t> </a:t>
            </a:r>
            <a:r>
              <a:rPr lang="en-AU" dirty="0" smtClean="0"/>
              <a:t>Where: 	W is energy in joules</a:t>
            </a:r>
          </a:p>
          <a:p>
            <a:pPr>
              <a:buNone/>
            </a:pPr>
            <a:r>
              <a:rPr lang="en-AU" dirty="0" smtClean="0"/>
              <a:t>			C is capacitance in farads</a:t>
            </a:r>
          </a:p>
          <a:p>
            <a:pPr>
              <a:buNone/>
            </a:pPr>
            <a:r>
              <a:rPr lang="en-AU" dirty="0" smtClean="0"/>
              <a:t>			V is voltage across the plates in volts</a:t>
            </a:r>
          </a:p>
          <a:p>
            <a:pPr>
              <a:buNone/>
            </a:pPr>
            <a:endParaRPr lang="en-AU" sz="3200" baseline="-25000" dirty="0" smtClean="0"/>
          </a:p>
          <a:p>
            <a:pPr algn="ctr">
              <a:buNone/>
            </a:pPr>
            <a:endParaRPr lang="en-AU" dirty="0"/>
          </a:p>
        </p:txBody>
      </p:sp>
      <p:sp>
        <p:nvSpPr>
          <p:cNvPr id="3" name="Title 2"/>
          <p:cNvSpPr>
            <a:spLocks noGrp="1"/>
          </p:cNvSpPr>
          <p:nvPr>
            <p:ph type="title"/>
          </p:nvPr>
        </p:nvSpPr>
        <p:spPr/>
        <p:txBody>
          <a:bodyPr>
            <a:normAutofit/>
          </a:bodyPr>
          <a:lstStyle/>
          <a:p>
            <a:pPr algn="ctr"/>
            <a:r>
              <a:rPr lang="en-AU" dirty="0" smtClean="0">
                <a:solidFill>
                  <a:schemeClr val="tx1"/>
                </a:solidFill>
              </a:rPr>
              <a:t>Units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8596" y="1142984"/>
            <a:ext cx="8229600" cy="4525963"/>
          </a:xfrm>
        </p:spPr>
        <p:txBody>
          <a:bodyPr>
            <a:normAutofit fontScale="70000" lnSpcReduction="20000"/>
          </a:bodyPr>
          <a:lstStyle/>
          <a:p>
            <a:r>
              <a:rPr lang="en-AU" dirty="0" smtClean="0"/>
              <a:t>Electric double-layer capacitors have a variety of commercial applications, notably in "energy smoothing" and momentary-load devices. Some of the earliest uses were motor </a:t>
            </a:r>
            <a:r>
              <a:rPr lang="en-AU" dirty="0" err="1" smtClean="0"/>
              <a:t>startup</a:t>
            </a:r>
            <a:r>
              <a:rPr lang="en-AU" dirty="0" smtClean="0"/>
              <a:t> capacitors for large engines in tanks and submarines, and as the cost has fallen they have started to appear on diesel trucks and railroad locomotives.</a:t>
            </a:r>
            <a:r>
              <a:rPr lang="en-AU" baseline="30000" dirty="0" smtClean="0"/>
              <a:t> </a:t>
            </a:r>
            <a:r>
              <a:rPr lang="en-AU" dirty="0" smtClean="0"/>
              <a:t>More recently they have become a topic of some interest in the green energy world, where their ability to soak up energy quickly makes them particularly suitable for regenerative braking applications, whereas batteries have difficulty in this application due to slow charging rates. New technology in development could potentially make </a:t>
            </a:r>
            <a:r>
              <a:rPr lang="en-AU" dirty="0" err="1" smtClean="0"/>
              <a:t>EDLCs</a:t>
            </a:r>
            <a:r>
              <a:rPr lang="en-AU" dirty="0" smtClean="0"/>
              <a:t> with high enough energy density to be an attractive replacement for batteries in all-electric cars and plug-in hybrids, as </a:t>
            </a:r>
            <a:r>
              <a:rPr lang="en-AU" dirty="0" err="1" smtClean="0"/>
              <a:t>EDLCs</a:t>
            </a:r>
            <a:r>
              <a:rPr lang="en-AU" dirty="0" smtClean="0"/>
              <a:t> are quick charging and exhibit temperature stability. They can also be used in PC Cards, flash photography devices in digital cameras, portable media players, and in automated meter reading.</a:t>
            </a:r>
          </a:p>
          <a:p>
            <a:r>
              <a:rPr lang="en-AU" b="1" dirty="0" smtClean="0"/>
              <a:t>From </a:t>
            </a:r>
            <a:r>
              <a:rPr lang="en-AU" b="1" dirty="0" err="1" smtClean="0"/>
              <a:t>Wikipedia</a:t>
            </a:r>
            <a:r>
              <a:rPr lang="en-AU" b="1" dirty="0" smtClean="0"/>
              <a:t>, the free </a:t>
            </a:r>
            <a:r>
              <a:rPr lang="en-AU" b="1" dirty="0" err="1" smtClean="0"/>
              <a:t>encyclopedia</a:t>
            </a:r>
            <a:endParaRPr lang="en-AU" b="1" dirty="0" smtClean="0"/>
          </a:p>
          <a:p>
            <a:endParaRPr lang="en-AU" dirty="0"/>
          </a:p>
        </p:txBody>
      </p:sp>
      <p:sp>
        <p:nvSpPr>
          <p:cNvPr id="4" name="Title 2"/>
          <p:cNvSpPr>
            <a:spLocks noGrp="1"/>
          </p:cNvSpPr>
          <p:nvPr>
            <p:ph type="title"/>
          </p:nvPr>
        </p:nvSpPr>
        <p:spPr/>
        <p:txBody>
          <a:bodyPr/>
          <a:lstStyle/>
          <a:p>
            <a:pPr algn="ctr"/>
            <a:r>
              <a:rPr lang="en-AU" dirty="0" err="1" smtClean="0">
                <a:solidFill>
                  <a:schemeClr val="tx1"/>
                </a:solidFill>
              </a:rPr>
              <a:t>Supercapacitors</a:t>
            </a:r>
            <a:endParaRPr lang="en-AU" dirty="0">
              <a:solidFill>
                <a:schemeClr val="tx1"/>
              </a:solidFill>
            </a:endParaRPr>
          </a:p>
        </p:txBody>
      </p:sp>
      <p:pic>
        <p:nvPicPr>
          <p:cNvPr id="35844" name="Picture 4" descr="http://www.me.utexas.edu/~manthiram/images/research/supercap_sm.png"/>
          <p:cNvPicPr>
            <a:picLocks noChangeAspect="1" noChangeArrowheads="1"/>
          </p:cNvPicPr>
          <p:nvPr/>
        </p:nvPicPr>
        <p:blipFill>
          <a:blip r:embed="rId2"/>
          <a:srcRect/>
          <a:stretch>
            <a:fillRect/>
          </a:stretch>
        </p:blipFill>
        <p:spPr bwMode="auto">
          <a:xfrm>
            <a:off x="6286500" y="4629150"/>
            <a:ext cx="2857500" cy="222885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92500"/>
          </a:bodyPr>
          <a:lstStyle/>
          <a:p>
            <a:r>
              <a:rPr lang="en-AU" dirty="0" smtClean="0"/>
              <a:t>The instant a voltage is applied to a capacitor  there is no potential across it. As there is no potential across is there is little or no effective resistance in the capacitor.</a:t>
            </a:r>
          </a:p>
          <a:p>
            <a:r>
              <a:rPr lang="en-AU" dirty="0" smtClean="0"/>
              <a:t>If there is no effective resistance in the circuit then high levels of current will flow.</a:t>
            </a:r>
          </a:p>
          <a:p>
            <a:r>
              <a:rPr lang="en-AU" dirty="0" smtClean="0"/>
              <a:t>As the capacitor charges up the voltage across it increases (increasing the effective resistance) until the voltage across the capacitor equals the voltage applied to the capacitor.</a:t>
            </a:r>
          </a:p>
          <a:p>
            <a:r>
              <a:rPr lang="en-AU" dirty="0" smtClean="0"/>
              <a:t>At this point no current flows.</a:t>
            </a:r>
            <a:endParaRPr lang="en-AU" dirty="0"/>
          </a:p>
        </p:txBody>
      </p:sp>
      <p:sp>
        <p:nvSpPr>
          <p:cNvPr id="3" name="Title 2"/>
          <p:cNvSpPr>
            <a:spLocks noGrp="1"/>
          </p:cNvSpPr>
          <p:nvPr>
            <p:ph type="title"/>
          </p:nvPr>
        </p:nvSpPr>
        <p:spPr/>
        <p:txBody>
          <a:bodyPr>
            <a:normAutofit/>
          </a:bodyPr>
          <a:lstStyle/>
          <a:p>
            <a:pPr algn="ctr"/>
            <a:r>
              <a:rPr lang="en-AU" dirty="0" smtClean="0">
                <a:solidFill>
                  <a:schemeClr val="tx1"/>
                </a:solidFill>
              </a:rPr>
              <a:t>Time constant relationship</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AU" dirty="0" smtClean="0"/>
              <a:t>The time that the capacitor takes to charge up can be determined by the resistance and capacitance in the circuit.</a:t>
            </a:r>
          </a:p>
          <a:p>
            <a:endParaRPr lang="en-AU" dirty="0" smtClean="0"/>
          </a:p>
          <a:p>
            <a:pPr algn="ctr">
              <a:buNone/>
            </a:pPr>
            <a:r>
              <a:rPr lang="el-GR" sz="3200" dirty="0" smtClean="0">
                <a:solidFill>
                  <a:srgbClr val="FF0000"/>
                </a:solidFill>
              </a:rPr>
              <a:t>τ</a:t>
            </a:r>
            <a:r>
              <a:rPr lang="en-AU" sz="3200" dirty="0" smtClean="0">
                <a:solidFill>
                  <a:srgbClr val="FF0000"/>
                </a:solidFill>
              </a:rPr>
              <a:t> = CR </a:t>
            </a:r>
          </a:p>
          <a:p>
            <a:pPr>
              <a:buNone/>
            </a:pPr>
            <a:r>
              <a:rPr lang="en-AU" sz="3200" dirty="0" smtClean="0">
                <a:solidFill>
                  <a:srgbClr val="FF0000"/>
                </a:solidFill>
              </a:rPr>
              <a:t> </a:t>
            </a:r>
            <a:r>
              <a:rPr lang="en-AU" dirty="0" smtClean="0"/>
              <a:t>Where:	</a:t>
            </a:r>
            <a:r>
              <a:rPr lang="el-GR" dirty="0" smtClean="0"/>
              <a:t>τ</a:t>
            </a:r>
            <a:r>
              <a:rPr lang="en-AU" dirty="0" smtClean="0"/>
              <a:t> is 1 time constant in seconds</a:t>
            </a:r>
          </a:p>
          <a:p>
            <a:pPr>
              <a:buNone/>
            </a:pPr>
            <a:r>
              <a:rPr lang="en-AU" sz="3200" dirty="0" smtClean="0"/>
              <a:t>			</a:t>
            </a:r>
            <a:r>
              <a:rPr lang="en-AU" dirty="0" smtClean="0"/>
              <a:t>C is capacitance in farads</a:t>
            </a:r>
          </a:p>
          <a:p>
            <a:pPr>
              <a:buNone/>
            </a:pPr>
            <a:r>
              <a:rPr lang="en-AU" dirty="0" smtClean="0"/>
              <a:t>			R is resistance in ohms</a:t>
            </a:r>
            <a:endParaRPr lang="en-AU" dirty="0"/>
          </a:p>
        </p:txBody>
      </p:sp>
      <p:sp>
        <p:nvSpPr>
          <p:cNvPr id="3" name="Title 2"/>
          <p:cNvSpPr>
            <a:spLocks noGrp="1"/>
          </p:cNvSpPr>
          <p:nvPr>
            <p:ph type="title"/>
          </p:nvPr>
        </p:nvSpPr>
        <p:spPr/>
        <p:txBody>
          <a:bodyPr>
            <a:normAutofit/>
          </a:bodyPr>
          <a:lstStyle/>
          <a:p>
            <a:pPr algn="ctr"/>
            <a:r>
              <a:rPr lang="en-AU" dirty="0" smtClean="0">
                <a:solidFill>
                  <a:schemeClr val="tx1"/>
                </a:solidFill>
              </a:rPr>
              <a:t>Time constant relationship</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www.tpub.com/content/neets/14181/img/14181_198_1.jpg"/>
          <p:cNvPicPr>
            <a:picLocks noChangeAspect="1" noChangeArrowheads="1"/>
          </p:cNvPicPr>
          <p:nvPr/>
        </p:nvPicPr>
        <p:blipFill>
          <a:blip r:embed="rId2"/>
          <a:srcRect/>
          <a:stretch>
            <a:fillRect/>
          </a:stretch>
        </p:blipFill>
        <p:spPr bwMode="auto">
          <a:xfrm>
            <a:off x="1053502" y="911799"/>
            <a:ext cx="7018960" cy="5231845"/>
          </a:xfrm>
          <a:prstGeom prst="rect">
            <a:avLst/>
          </a:prstGeom>
          <a:noFill/>
        </p:spPr>
      </p:pic>
      <p:sp>
        <p:nvSpPr>
          <p:cNvPr id="3" name="Title 2"/>
          <p:cNvSpPr>
            <a:spLocks noGrp="1"/>
          </p:cNvSpPr>
          <p:nvPr>
            <p:ph type="title"/>
          </p:nvPr>
        </p:nvSpPr>
        <p:spPr/>
        <p:txBody>
          <a:bodyPr>
            <a:normAutofit/>
          </a:bodyPr>
          <a:lstStyle/>
          <a:p>
            <a:pPr algn="ctr"/>
            <a:r>
              <a:rPr lang="en-AU" dirty="0" smtClean="0">
                <a:solidFill>
                  <a:schemeClr val="tx1"/>
                </a:solidFill>
              </a:rPr>
              <a:t>Time constant relationship</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AU" dirty="0" smtClean="0">
                <a:solidFill>
                  <a:schemeClr val="tx1"/>
                </a:solidFill>
              </a:rPr>
              <a:t>Capacitor symbols</a:t>
            </a:r>
            <a:endParaRPr lang="en-AU" dirty="0">
              <a:solidFill>
                <a:schemeClr val="tx1"/>
              </a:solidFill>
            </a:endParaRPr>
          </a:p>
        </p:txBody>
      </p:sp>
      <p:pic>
        <p:nvPicPr>
          <p:cNvPr id="34818" name="Picture 2" descr="http://hop.concord.org/amu/amu.gifs/p10.GIF"/>
          <p:cNvPicPr>
            <a:picLocks noChangeAspect="1" noChangeArrowheads="1"/>
          </p:cNvPicPr>
          <p:nvPr/>
        </p:nvPicPr>
        <p:blipFill>
          <a:blip r:embed="rId2"/>
          <a:srcRect/>
          <a:stretch>
            <a:fillRect/>
          </a:stretch>
        </p:blipFill>
        <p:spPr bwMode="auto">
          <a:xfrm>
            <a:off x="401119" y="1428736"/>
            <a:ext cx="8412357" cy="392909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AU" dirty="0" smtClean="0"/>
              <a:t> The dielectric cannot withstand an infinite amount of voltage placed across it. At some stage the dielectric will break down and a discharge current will occur when a certain level is present.</a:t>
            </a:r>
          </a:p>
          <a:p>
            <a:r>
              <a:rPr lang="en-AU" dirty="0" smtClean="0"/>
              <a:t>This level is different for different dielectrics.</a:t>
            </a:r>
          </a:p>
          <a:p>
            <a:r>
              <a:rPr lang="en-AU" dirty="0" smtClean="0"/>
              <a:t>This level can be determined by:</a:t>
            </a:r>
          </a:p>
          <a:p>
            <a:endParaRPr lang="en-AU" dirty="0" smtClean="0"/>
          </a:p>
          <a:p>
            <a:pPr algn="ctr">
              <a:buNone/>
            </a:pPr>
            <a:r>
              <a:rPr lang="en-AU" sz="3200" dirty="0" smtClean="0">
                <a:solidFill>
                  <a:srgbClr val="FF0000"/>
                </a:solidFill>
              </a:rPr>
              <a:t>Breakdown Voltage = </a:t>
            </a:r>
            <a:r>
              <a:rPr lang="en-AU" sz="3200" u="sng" dirty="0" smtClean="0">
                <a:solidFill>
                  <a:srgbClr val="FF0000"/>
                </a:solidFill>
              </a:rPr>
              <a:t>V </a:t>
            </a:r>
            <a:r>
              <a:rPr lang="en-AU" sz="3200" dirty="0" smtClean="0">
                <a:solidFill>
                  <a:srgbClr val="FF0000"/>
                </a:solidFill>
              </a:rPr>
              <a:t>in Vm</a:t>
            </a:r>
            <a:r>
              <a:rPr lang="en-AU" sz="3200" baseline="30000" dirty="0" smtClean="0">
                <a:solidFill>
                  <a:srgbClr val="FF0000"/>
                </a:solidFill>
              </a:rPr>
              <a:t>-1</a:t>
            </a:r>
          </a:p>
          <a:p>
            <a:pPr algn="ctr">
              <a:buNone/>
            </a:pPr>
            <a:r>
              <a:rPr lang="en-AU" sz="3200" baseline="30000" dirty="0" smtClean="0">
                <a:solidFill>
                  <a:srgbClr val="FF0000"/>
                </a:solidFill>
              </a:rPr>
              <a:t> </a:t>
            </a:r>
            <a:r>
              <a:rPr lang="en-AU" sz="3200" dirty="0" smtClean="0">
                <a:solidFill>
                  <a:srgbClr val="FF0000"/>
                </a:solidFill>
              </a:rPr>
              <a:t>                     d</a:t>
            </a:r>
            <a:endParaRPr lang="en-AU" sz="3200" dirty="0">
              <a:solidFill>
                <a:srgbClr val="FF0000"/>
              </a:solidFill>
            </a:endParaRPr>
          </a:p>
        </p:txBody>
      </p:sp>
      <p:sp>
        <p:nvSpPr>
          <p:cNvPr id="3" name="Title 2"/>
          <p:cNvSpPr>
            <a:spLocks noGrp="1"/>
          </p:cNvSpPr>
          <p:nvPr>
            <p:ph type="title"/>
          </p:nvPr>
        </p:nvSpPr>
        <p:spPr/>
        <p:txBody>
          <a:bodyPr/>
          <a:lstStyle/>
          <a:p>
            <a:pPr algn="ctr"/>
            <a:r>
              <a:rPr lang="en-AU" sz="4400" dirty="0" smtClean="0">
                <a:solidFill>
                  <a:schemeClr val="tx1"/>
                </a:solidFill>
              </a:rPr>
              <a:t>Hazards</a:t>
            </a:r>
            <a:endParaRPr lang="en-AU"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lnSpcReduction="10000"/>
          </a:bodyPr>
          <a:lstStyle/>
          <a:p>
            <a:r>
              <a:rPr lang="en-AU" dirty="0" smtClean="0"/>
              <a:t>Electrolytic capacitors are polarised and should only be connected to the correct d.c. polarity (+</a:t>
            </a:r>
            <a:r>
              <a:rPr lang="en-AU" dirty="0" err="1" smtClean="0"/>
              <a:t>ve</a:t>
            </a:r>
            <a:r>
              <a:rPr lang="en-AU" dirty="0" smtClean="0"/>
              <a:t> or –</a:t>
            </a:r>
            <a:r>
              <a:rPr lang="en-AU" dirty="0" err="1" smtClean="0"/>
              <a:t>ve</a:t>
            </a:r>
            <a:r>
              <a:rPr lang="en-AU" dirty="0" smtClean="0"/>
              <a:t>) a.c. should never be used on electrolytic capacitors</a:t>
            </a:r>
          </a:p>
          <a:p>
            <a:r>
              <a:rPr lang="en-AU" dirty="0" smtClean="0"/>
              <a:t>Before working on a capacitor, any charge on the capacitor should be removed (discharged) via a “bleeder” resistor.</a:t>
            </a:r>
          </a:p>
          <a:p>
            <a:r>
              <a:rPr lang="en-AU" dirty="0" smtClean="0"/>
              <a:t>Capacitors contain sufficient energy to cause an electric shock and burns. These shocks may not be fatal but may startle and cause secondary accidents.</a:t>
            </a:r>
            <a:endParaRPr lang="en-AU" dirty="0"/>
          </a:p>
        </p:txBody>
      </p:sp>
      <p:sp>
        <p:nvSpPr>
          <p:cNvPr id="3" name="Title 2"/>
          <p:cNvSpPr>
            <a:spLocks noGrp="1"/>
          </p:cNvSpPr>
          <p:nvPr>
            <p:ph type="title"/>
          </p:nvPr>
        </p:nvSpPr>
        <p:spPr/>
        <p:txBody>
          <a:bodyPr/>
          <a:lstStyle/>
          <a:p>
            <a:pPr algn="ctr"/>
            <a:r>
              <a:rPr lang="en-AU" sz="4400" dirty="0" smtClean="0">
                <a:solidFill>
                  <a:schemeClr val="tx1"/>
                </a:solidFill>
              </a:rPr>
              <a:t>Hazards</a:t>
            </a:r>
            <a:endParaRPr lang="en-AU"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AU" dirty="0" smtClean="0"/>
              <a:t>Capacitors can contain chemicals and it’s possible to develop a charge even if it’s disconnected from a circuit.</a:t>
            </a:r>
          </a:p>
          <a:p>
            <a:r>
              <a:rPr lang="en-AU" dirty="0" smtClean="0"/>
              <a:t>Capacitors should have there terminals shorted together when in storage.</a:t>
            </a:r>
            <a:endParaRPr lang="en-AU" dirty="0"/>
          </a:p>
        </p:txBody>
      </p:sp>
      <p:sp>
        <p:nvSpPr>
          <p:cNvPr id="3" name="Title 2"/>
          <p:cNvSpPr>
            <a:spLocks noGrp="1"/>
          </p:cNvSpPr>
          <p:nvPr>
            <p:ph type="title"/>
          </p:nvPr>
        </p:nvSpPr>
        <p:spPr/>
        <p:txBody>
          <a:bodyPr/>
          <a:lstStyle/>
          <a:p>
            <a:pPr algn="ctr"/>
            <a:r>
              <a:rPr lang="en-AU" sz="4400" dirty="0" smtClean="0">
                <a:solidFill>
                  <a:schemeClr val="tx1"/>
                </a:solidFill>
              </a:rPr>
              <a:t>Hazards</a:t>
            </a:r>
            <a:endParaRPr lang="en-AU" dirty="0">
              <a:solidFill>
                <a:schemeClr val="tx1"/>
              </a:solidFill>
            </a:endParaRPr>
          </a:p>
        </p:txBody>
      </p:sp>
      <p:graphicFrame>
        <p:nvGraphicFramePr>
          <p:cNvPr id="37889" name="Object 1">
            <a:hlinkClick r:id="rId3"/>
          </p:cNvPr>
          <p:cNvGraphicFramePr>
            <a:graphicFrameLocks noChangeAspect="1"/>
          </p:cNvGraphicFramePr>
          <p:nvPr/>
        </p:nvGraphicFramePr>
        <p:xfrm>
          <a:off x="40810" y="4000504"/>
          <a:ext cx="3459619" cy="828671"/>
        </p:xfrm>
        <a:graphic>
          <a:graphicData uri="http://schemas.openxmlformats.org/presentationml/2006/ole">
            <p:oleObj spid="_x0000_s2050" name="Package" r:id="rId4" imgW="905040" imgH="485640" progId="Package">
              <p:embed/>
            </p:oleObj>
          </a:graphicData>
        </a:graphic>
      </p:graphicFrame>
      <p:graphicFrame>
        <p:nvGraphicFramePr>
          <p:cNvPr id="37890" name="Object 2">
            <a:hlinkClick r:id="rId5"/>
          </p:cNvPr>
          <p:cNvGraphicFramePr>
            <a:graphicFrameLocks noChangeAspect="1"/>
          </p:cNvGraphicFramePr>
          <p:nvPr/>
        </p:nvGraphicFramePr>
        <p:xfrm>
          <a:off x="6000760" y="3929066"/>
          <a:ext cx="2857512" cy="914403"/>
        </p:xfrm>
        <a:graphic>
          <a:graphicData uri="http://schemas.openxmlformats.org/presentationml/2006/ole">
            <p:oleObj spid="_x0000_s2051" name="Package" r:id="rId6" imgW="1143000" imgH="485640" progId="Package">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rise.org.au/info/Tech/enabling/image4.jpg"/>
          <p:cNvPicPr>
            <a:picLocks noChangeAspect="1" noChangeArrowheads="1"/>
          </p:cNvPicPr>
          <p:nvPr/>
        </p:nvPicPr>
        <p:blipFill>
          <a:blip r:embed="rId2" cstate="print">
            <a:lum bright="51000" contrast="-56000"/>
          </a:blip>
          <a:srcRect/>
          <a:stretch>
            <a:fillRect/>
          </a:stretch>
        </p:blipFill>
        <p:spPr bwMode="auto">
          <a:xfrm>
            <a:off x="4857752" y="3811149"/>
            <a:ext cx="4286248" cy="3046851"/>
          </a:xfrm>
          <a:prstGeom prst="rect">
            <a:avLst/>
          </a:prstGeom>
          <a:noFill/>
        </p:spPr>
      </p:pic>
      <p:sp>
        <p:nvSpPr>
          <p:cNvPr id="2" name="Content Placeholder 1"/>
          <p:cNvSpPr>
            <a:spLocks noGrp="1"/>
          </p:cNvSpPr>
          <p:nvPr>
            <p:ph idx="1"/>
          </p:nvPr>
        </p:nvSpPr>
        <p:spPr/>
        <p:txBody>
          <a:bodyPr>
            <a:normAutofit fontScale="77500" lnSpcReduction="20000"/>
          </a:bodyPr>
          <a:lstStyle/>
          <a:p>
            <a:r>
              <a:rPr lang="en-AU" dirty="0" smtClean="0"/>
              <a:t>Electric double-layer capacitors, also known as </a:t>
            </a:r>
            <a:r>
              <a:rPr lang="en-AU" dirty="0" err="1" smtClean="0"/>
              <a:t>supercapacitors</a:t>
            </a:r>
            <a:r>
              <a:rPr lang="en-AU" dirty="0" smtClean="0"/>
              <a:t>, electrochemical double layer capacitors (</a:t>
            </a:r>
            <a:r>
              <a:rPr lang="en-AU" dirty="0" err="1" smtClean="0"/>
              <a:t>EDLCs</a:t>
            </a:r>
            <a:r>
              <a:rPr lang="en-AU" dirty="0" smtClean="0"/>
              <a:t>), or </a:t>
            </a:r>
            <a:r>
              <a:rPr lang="en-AU" dirty="0" err="1" smtClean="0"/>
              <a:t>ultracapacitors</a:t>
            </a:r>
            <a:r>
              <a:rPr lang="en-AU" dirty="0" smtClean="0"/>
              <a:t>, are electrochemical capacitors that have an unusually high energy density when compared to common capacitors, typically on the order of thousands of times greater than a high capacity electrolytic capacitor. For instance, a typical D-cell sized electrolytic capacitor will have a capacitance in the range of tens of </a:t>
            </a:r>
            <a:r>
              <a:rPr lang="en-AU" dirty="0" err="1" smtClean="0"/>
              <a:t>millifarads</a:t>
            </a:r>
            <a:r>
              <a:rPr lang="en-AU" dirty="0" smtClean="0"/>
              <a:t>. The same size electric double-layer capacitor would have a capacitance of several farads, an improvement of about two or three orders of magnitude in capacitance, but usually at a lower working voltage. Larger, commercial electric double-layer capacitors have capacities as high as 5,000 farads. The highest energy density in production is 30 </a:t>
            </a:r>
            <a:r>
              <a:rPr lang="en-AU" dirty="0" err="1" smtClean="0"/>
              <a:t>Wh</a:t>
            </a:r>
            <a:r>
              <a:rPr lang="en-AU" dirty="0" smtClean="0"/>
              <a:t>/kg.</a:t>
            </a:r>
          </a:p>
          <a:p>
            <a:r>
              <a:rPr lang="en-AU" dirty="0" err="1" smtClean="0"/>
              <a:t>Supercapacitors</a:t>
            </a:r>
            <a:r>
              <a:rPr lang="en-AU" dirty="0" smtClean="0"/>
              <a:t> aim to fill the gap between capacitors and batteries.</a:t>
            </a:r>
          </a:p>
          <a:p>
            <a:endParaRPr lang="en-AU" dirty="0"/>
          </a:p>
        </p:txBody>
      </p:sp>
      <p:sp>
        <p:nvSpPr>
          <p:cNvPr id="3" name="Title 2"/>
          <p:cNvSpPr>
            <a:spLocks noGrp="1"/>
          </p:cNvSpPr>
          <p:nvPr>
            <p:ph type="title"/>
          </p:nvPr>
        </p:nvSpPr>
        <p:spPr/>
        <p:txBody>
          <a:bodyPr/>
          <a:lstStyle/>
          <a:p>
            <a:pPr algn="ctr"/>
            <a:r>
              <a:rPr lang="en-AU" dirty="0" err="1" smtClean="0">
                <a:solidFill>
                  <a:schemeClr val="tx1"/>
                </a:solidFill>
              </a:rPr>
              <a:t>Supercapacitors</a:t>
            </a:r>
            <a:endParaRPr lang="en-AU" dirty="0">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0</TotalTime>
  <Words>641</Words>
  <Application>Microsoft Office PowerPoint</Application>
  <PresentationFormat>On-screen Show (4:3)</PresentationFormat>
  <Paragraphs>41</Paragraphs>
  <Slides>10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Concourse</vt:lpstr>
      <vt:lpstr>Package</vt:lpstr>
      <vt:lpstr>Units</vt:lpstr>
      <vt:lpstr>Time constant relationship</vt:lpstr>
      <vt:lpstr>Time constant relationship</vt:lpstr>
      <vt:lpstr>Time constant relationship</vt:lpstr>
      <vt:lpstr>Capacitor symbols</vt:lpstr>
      <vt:lpstr>Hazards</vt:lpstr>
      <vt:lpstr>Hazards</vt:lpstr>
      <vt:lpstr>Hazards</vt:lpstr>
      <vt:lpstr>Supercapacitors</vt:lpstr>
      <vt:lpstr>Supercapacitors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Typical resistance measurement instruments for electrical work</dc:title>
  <dc:creator>Mark</dc:creator>
  <cp:lastModifiedBy>Mark</cp:lastModifiedBy>
  <cp:revision>2</cp:revision>
  <dcterms:created xsi:type="dcterms:W3CDTF">2012-02-24T13:16:44Z</dcterms:created>
  <dcterms:modified xsi:type="dcterms:W3CDTF">2012-02-24T13:19:30Z</dcterms:modified>
</cp:coreProperties>
</file>